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17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01/10/2017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01/10/2017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01/10/2017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01/10/2017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01/10/2017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01/10/2017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01/10/2017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01/10/2017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VIH y Sida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Leonardo </a:t>
            </a:r>
            <a:r>
              <a:rPr lang="es-MX" dirty="0" err="1" smtClean="0"/>
              <a:t>Luviano</a:t>
            </a:r>
            <a:r>
              <a:rPr lang="es-MX" dirty="0" smtClean="0"/>
              <a:t> Vázquez</a:t>
            </a:r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cap="none" dirty="0" smtClean="0"/>
              <a:t>¿Cómo saber si tengo VIH?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Si he tenido relaciones de riesgo.</a:t>
            </a:r>
          </a:p>
          <a:p>
            <a:endParaRPr lang="es-MX" dirty="0" smtClean="0"/>
          </a:p>
          <a:p>
            <a:r>
              <a:rPr lang="es-MX" smtClean="0"/>
              <a:t>Pruebas </a:t>
            </a:r>
            <a:r>
              <a:rPr lang="es-MX" smtClean="0"/>
              <a:t>rápidas</a:t>
            </a:r>
            <a:r>
              <a:rPr lang="es-MX" smtClean="0"/>
              <a:t> </a:t>
            </a:r>
            <a:r>
              <a:rPr lang="es-MX" dirty="0" smtClean="0"/>
              <a:t>y </a:t>
            </a:r>
            <a:r>
              <a:rPr lang="es-MX" dirty="0" err="1" smtClean="0"/>
              <a:t>Wester</a:t>
            </a:r>
            <a:r>
              <a:rPr lang="es-MX" dirty="0" smtClean="0"/>
              <a:t> </a:t>
            </a:r>
            <a:r>
              <a:rPr lang="es-MX" dirty="0" err="1" smtClean="0"/>
              <a:t>Blot</a:t>
            </a:r>
            <a:r>
              <a:rPr lang="es-MX" dirty="0" smtClean="0"/>
              <a:t> en la Clínica Condesa o en su clínica familiar.</a:t>
            </a:r>
          </a:p>
          <a:p>
            <a:endParaRPr lang="es-MX" dirty="0" smtClean="0"/>
          </a:p>
          <a:p>
            <a:r>
              <a:rPr lang="es-MX" dirty="0" smtClean="0"/>
              <a:t>Síntomas que, a veces, son confundidos por gripa:</a:t>
            </a:r>
            <a:r>
              <a:rPr lang="es-MX" dirty="0"/>
              <a:t> </a:t>
            </a:r>
            <a:r>
              <a:rPr lang="es-MX" dirty="0" smtClean="0"/>
              <a:t>Ganglios inflamados, dolor muscular, vómitos.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cap="none" dirty="0" smtClean="0"/>
              <a:t>Más información y contactos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000" dirty="0" smtClean="0"/>
              <a:t>ONUSIDA	</a:t>
            </a:r>
            <a:r>
              <a:rPr lang="es-MX" sz="2000" dirty="0" smtClean="0">
                <a:solidFill>
                  <a:schemeClr val="tx1"/>
                </a:solidFill>
              </a:rPr>
              <a:t>http://www.unaids.org/es</a:t>
            </a:r>
          </a:p>
          <a:p>
            <a:r>
              <a:rPr lang="es-MX" sz="2000" dirty="0" smtClean="0"/>
              <a:t>CENSIDA	http://www.gob.mx/censida</a:t>
            </a:r>
          </a:p>
          <a:p>
            <a:pPr lvl="7">
              <a:buNone/>
            </a:pPr>
            <a:r>
              <a:rPr lang="es-MX" sz="2000" dirty="0" smtClean="0">
                <a:solidFill>
                  <a:schemeClr val="tx1"/>
                </a:solidFill>
              </a:rPr>
              <a:t>	5207 4077</a:t>
            </a:r>
          </a:p>
          <a:p>
            <a:r>
              <a:rPr lang="es-MX" sz="2000" dirty="0" smtClean="0"/>
              <a:t>CNDH – Programa de VIH						http://www.cndh.org.mx/VIH</a:t>
            </a:r>
          </a:p>
          <a:p>
            <a:pPr lvl="3">
              <a:buNone/>
            </a:pPr>
            <a:r>
              <a:rPr lang="es-MX" dirty="0" smtClean="0">
                <a:solidFill>
                  <a:schemeClr val="tx1"/>
                </a:solidFill>
              </a:rPr>
              <a:t>		01800 715 2000</a:t>
            </a:r>
          </a:p>
          <a:p>
            <a:r>
              <a:rPr lang="es-MX" sz="2000" dirty="0" smtClean="0"/>
              <a:t>CONAPRED	</a:t>
            </a:r>
            <a:r>
              <a:rPr lang="es-MX" sz="2000" dirty="0" smtClean="0">
                <a:solidFill>
                  <a:schemeClr val="tx1"/>
                </a:solidFill>
              </a:rPr>
              <a:t>http://www.conapred.org.mx/</a:t>
            </a:r>
          </a:p>
          <a:p>
            <a:pPr lvl="3">
              <a:buNone/>
            </a:pPr>
            <a:r>
              <a:rPr lang="es-MX" dirty="0" smtClean="0">
                <a:solidFill>
                  <a:schemeClr val="tx1"/>
                </a:solidFill>
              </a:rPr>
              <a:t>		01 800 543 0033</a:t>
            </a:r>
          </a:p>
          <a:p>
            <a:pPr lvl="3">
              <a:buNone/>
            </a:pPr>
            <a:r>
              <a:rPr lang="es-MX" dirty="0" err="1" smtClean="0">
                <a:solidFill>
                  <a:schemeClr val="tx1"/>
                </a:solidFill>
              </a:rPr>
              <a:t>Clinica</a:t>
            </a:r>
            <a:r>
              <a:rPr lang="es-MX" dirty="0" smtClean="0">
                <a:solidFill>
                  <a:schemeClr val="tx1"/>
                </a:solidFill>
              </a:rPr>
              <a:t> especializada Condesa 55158311</a:t>
            </a:r>
          </a:p>
          <a:p>
            <a:r>
              <a:rPr lang="es-MX" sz="2000" dirty="0" smtClean="0"/>
              <a:t>CONAMED	http://www.gob.mx/conamed</a:t>
            </a:r>
          </a:p>
          <a:p>
            <a:pPr lvl="8">
              <a:buNone/>
            </a:pPr>
            <a:r>
              <a:rPr lang="es-MX" sz="2000" dirty="0" smtClean="0"/>
              <a:t>01800 711 0658 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500042"/>
            <a:ext cx="7239000" cy="1108696"/>
          </a:xfrm>
        </p:spPr>
        <p:txBody>
          <a:bodyPr>
            <a:normAutofit/>
          </a:bodyPr>
          <a:lstStyle/>
          <a:p>
            <a:pPr algn="ctr"/>
            <a:r>
              <a:rPr lang="es-MX" sz="4800" dirty="0" smtClean="0"/>
              <a:t>gracias</a:t>
            </a:r>
            <a:endParaRPr lang="es-MX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071678"/>
            <a:ext cx="7572428" cy="4000528"/>
          </a:xfrm>
        </p:spPr>
        <p:txBody>
          <a:bodyPr/>
          <a:lstStyle/>
          <a:p>
            <a:pPr algn="ctr">
              <a:buNone/>
            </a:pPr>
            <a:r>
              <a:rPr lang="es-MX" dirty="0" smtClean="0"/>
              <a:t>	Leonardo </a:t>
            </a:r>
            <a:r>
              <a:rPr lang="es-MX" dirty="0" err="1" smtClean="0"/>
              <a:t>Luviano</a:t>
            </a:r>
            <a:r>
              <a:rPr lang="es-MX" dirty="0" smtClean="0"/>
              <a:t> Vázquez</a:t>
            </a:r>
          </a:p>
          <a:p>
            <a:pPr algn="ctr">
              <a:buNone/>
            </a:pPr>
            <a:r>
              <a:rPr lang="es-MX" dirty="0" smtClean="0"/>
              <a:t>044 55 344 59 244</a:t>
            </a:r>
          </a:p>
          <a:p>
            <a:pPr algn="ctr">
              <a:buNone/>
            </a:pPr>
            <a:endParaRPr lang="es-MX" dirty="0" smtClean="0"/>
          </a:p>
          <a:p>
            <a:pPr algn="ctr">
              <a:buNone/>
            </a:pPr>
            <a:endParaRPr lang="es-MX" dirty="0" smtClean="0"/>
          </a:p>
          <a:p>
            <a:pPr algn="ctr">
              <a:buNone/>
            </a:pPr>
            <a:endParaRPr lang="es-MX" dirty="0" smtClean="0"/>
          </a:p>
          <a:p>
            <a:pPr algn="ctr">
              <a:buNone/>
            </a:pPr>
            <a:endParaRPr lang="es-MX" dirty="0" smtClean="0"/>
          </a:p>
          <a:p>
            <a:pPr>
              <a:buNone/>
            </a:pPr>
            <a:r>
              <a:rPr lang="es-MX" sz="2000" dirty="0" smtClean="0"/>
              <a:t>Presidente del Grupo </a:t>
            </a:r>
            <a:r>
              <a:rPr lang="es-MX" sz="2000" dirty="0" err="1" smtClean="0"/>
              <a:t>Aztli</a:t>
            </a:r>
            <a:r>
              <a:rPr lang="es-MX" sz="2000" dirty="0" smtClean="0"/>
              <a:t>	      Coordinador del área de VIH</a:t>
            </a:r>
          </a:p>
          <a:p>
            <a:pPr>
              <a:buNone/>
            </a:pPr>
            <a:r>
              <a:rPr lang="es-MX" sz="2000" dirty="0" err="1" smtClean="0"/>
              <a:t>Autoapoyo</a:t>
            </a:r>
            <a:r>
              <a:rPr lang="es-MX" sz="2000" dirty="0" smtClean="0"/>
              <a:t> a personas con VIH		  del Colectivo </a:t>
            </a:r>
            <a:r>
              <a:rPr lang="es-MX" sz="2000" dirty="0" err="1" smtClean="0"/>
              <a:t>DiVU</a:t>
            </a:r>
            <a:endParaRPr lang="es-MX" sz="2000" dirty="0"/>
          </a:p>
        </p:txBody>
      </p:sp>
      <p:pic>
        <p:nvPicPr>
          <p:cNvPr id="1026" name="Picture 2" descr="C:\Users\EEE\Documents\Luvi\Divu\Aztli\Logo Aztl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143248"/>
            <a:ext cx="2645693" cy="1685919"/>
          </a:xfrm>
          <a:prstGeom prst="rect">
            <a:avLst/>
          </a:prstGeom>
          <a:noFill/>
        </p:spPr>
      </p:pic>
      <p:pic>
        <p:nvPicPr>
          <p:cNvPr id="1028" name="Picture 4" descr="No hay texto alternativo automático disponible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3071810"/>
            <a:ext cx="2214546" cy="1711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cap="none" dirty="0" smtClean="0"/>
              <a:t>¿Qué es el Virus de Inmunodeficiencia Humana?</a:t>
            </a:r>
            <a:endParaRPr lang="es-MX" cap="non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VIH es un retrovirus humano que tiene la característica de infectar y replicarse en una amplia variedad de células humanas del sistema inmunológico. La infección del linfocito TCD4 (auxiliador/cooperador)  es la que produce los efectos más catastróficos en la respuesta inmunológica.</a:t>
            </a:r>
          </a:p>
          <a:p>
            <a:endParaRPr lang="es-MX" dirty="0" smtClean="0"/>
          </a:p>
          <a:p>
            <a:r>
              <a:rPr lang="es-MX" dirty="0" smtClean="0"/>
              <a:t>Se calcula que en el mundo existen 36.9 millones de personas  con VIH; en México son 200 mil.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cap="none" dirty="0" smtClean="0"/>
              <a:t>¿Cómo se transmite?</a:t>
            </a:r>
            <a:endParaRPr lang="es-MX" cap="non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Existen 3 vías:</a:t>
            </a:r>
          </a:p>
          <a:p>
            <a:endParaRPr lang="es-MX" dirty="0" smtClean="0"/>
          </a:p>
          <a:p>
            <a:r>
              <a:rPr lang="es-MX" dirty="0" smtClean="0"/>
              <a:t>1. Sexual</a:t>
            </a:r>
          </a:p>
          <a:p>
            <a:endParaRPr lang="es-MX" dirty="0" smtClean="0"/>
          </a:p>
          <a:p>
            <a:r>
              <a:rPr lang="es-MX" dirty="0" smtClean="0"/>
              <a:t>2. Sanguínea</a:t>
            </a:r>
          </a:p>
          <a:p>
            <a:endParaRPr lang="es-MX" dirty="0" smtClean="0"/>
          </a:p>
          <a:p>
            <a:r>
              <a:rPr lang="es-MX" dirty="0" smtClean="0"/>
              <a:t>3. Madre-hija (o)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cap="none" dirty="0" smtClean="0"/>
              <a:t>¿Cómo NO se transmite?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Picaduras de insectos</a:t>
            </a:r>
          </a:p>
          <a:p>
            <a:r>
              <a:rPr lang="es-MX" dirty="0" smtClean="0"/>
              <a:t>Comer del mismo plato o vaso</a:t>
            </a:r>
          </a:p>
          <a:p>
            <a:r>
              <a:rPr lang="es-MX" dirty="0" smtClean="0"/>
              <a:t>Usar el mismo baño</a:t>
            </a:r>
          </a:p>
          <a:p>
            <a:r>
              <a:rPr lang="es-MX" dirty="0" smtClean="0"/>
              <a:t>Besos</a:t>
            </a:r>
          </a:p>
          <a:p>
            <a:r>
              <a:rPr lang="es-MX" dirty="0" smtClean="0"/>
              <a:t>Caricias</a:t>
            </a:r>
          </a:p>
          <a:p>
            <a:r>
              <a:rPr lang="es-MX" dirty="0" smtClean="0"/>
              <a:t>Estornudos</a:t>
            </a:r>
          </a:p>
          <a:p>
            <a:r>
              <a:rPr lang="es-MX" dirty="0" smtClean="0"/>
              <a:t>Uso de rastrillos o </a:t>
            </a:r>
            <a:r>
              <a:rPr lang="es-MX" dirty="0" err="1" smtClean="0"/>
              <a:t>cortauñas</a:t>
            </a:r>
            <a:r>
              <a:rPr lang="es-MX" dirty="0" smtClean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cap="none" dirty="0" smtClean="0"/>
              <a:t>Adherencia a la TARV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Tratamiento Antirretroviral (TARV) es la única medicación avalada por Organización Mundial de la Salud para controlar el VIH.</a:t>
            </a:r>
          </a:p>
          <a:p>
            <a:r>
              <a:rPr lang="es-MX" dirty="0" smtClean="0"/>
              <a:t>Actualmente, no existe una cura al VIH, sin embargo, cuando se cuenta con una correcta adherencia al TARV, se puede llevar una calidad de vida muy similar a la de cualquier persona.</a:t>
            </a:r>
          </a:p>
          <a:p>
            <a:r>
              <a:rPr lang="es-MX" dirty="0" smtClean="0"/>
              <a:t>En México, por ley, toda persona tiene acceso a los medicamentos y éstos deben ser surtidos a tiempo.</a:t>
            </a:r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cap="none" dirty="0" smtClean="0"/>
              <a:t>Discriminación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Las personas con VIH suelen ser sujetos de marginación social debido al desconocimiento y a los estigmas que fomentan temores infundados. Ésta situación, además de generar temor a realizarse la prueba, deriva en </a:t>
            </a:r>
            <a:r>
              <a:rPr lang="es-MX" dirty="0" err="1" smtClean="0"/>
              <a:t>bullying</a:t>
            </a:r>
            <a:r>
              <a:rPr lang="es-MX" dirty="0" smtClean="0"/>
              <a:t> a infantes, dificulta la adherencia al TARV, despidos injustificados, violencia de pareja, suicidios, violaciones a derechos humanos en los servicios de salud e incluso violencia intrafamiliar.</a:t>
            </a: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cap="none" dirty="0" smtClean="0"/>
              <a:t>Discriminación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 el artículo 1 de la Constitución Política de los Estados Unidos Mexicanos se establece que queda prohibida toda discriminación.</a:t>
            </a:r>
          </a:p>
          <a:p>
            <a:r>
              <a:rPr lang="es-MX" dirty="0" smtClean="0"/>
              <a:t>La Ley Federal para Prevenir y Eliminar la Discriminación establece que queda prohibida toda discriminación. El </a:t>
            </a:r>
            <a:r>
              <a:rPr lang="es-MX" dirty="0" err="1" smtClean="0"/>
              <a:t>Conapred</a:t>
            </a:r>
            <a:r>
              <a:rPr lang="es-MX" dirty="0" smtClean="0"/>
              <a:t> es una de las instancias para presentar quejas por discriminación.</a:t>
            </a:r>
          </a:p>
          <a:p>
            <a:r>
              <a:rPr lang="es-MX" dirty="0" smtClean="0"/>
              <a:t>Existe una Norma Oficial Mexicana que establece la acción del Estado respecto al VIH.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cap="none" dirty="0" smtClean="0"/>
              <a:t>Familia y VIH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Existe una fuerte relación entre el estado de salud (física y mental) de una persona con VIH y el apoyo que sus familiares y amistades le dan.</a:t>
            </a:r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cap="none" dirty="0" smtClean="0"/>
              <a:t>¿Cómo prevenir la transmisión?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Usuarios de Drogas Inyectadas: Usar jeringuillas nuevas.</a:t>
            </a:r>
          </a:p>
          <a:p>
            <a:r>
              <a:rPr lang="es-MX" dirty="0" smtClean="0"/>
              <a:t>Verificar que los instrumentos de los establecimientos que se dedican a tatuajes y perforaciones se encuentren esterilizados/nuevos.</a:t>
            </a:r>
          </a:p>
          <a:p>
            <a:r>
              <a:rPr lang="es-MX" dirty="0" smtClean="0"/>
              <a:t>Sexo protegido y sexo seguro.</a:t>
            </a:r>
          </a:p>
          <a:p>
            <a:r>
              <a:rPr lang="es-MX" dirty="0" smtClean="0"/>
              <a:t>La OMS recomienda realizarse la prueba, al menos, una vez al año.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606</TotalTime>
  <Words>491</Words>
  <Application>Microsoft Office PowerPoint</Application>
  <PresentationFormat>Presentación en pantalla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Trebuchet MS</vt:lpstr>
      <vt:lpstr>Wingdings</vt:lpstr>
      <vt:lpstr>Wingdings 2</vt:lpstr>
      <vt:lpstr>Opulento</vt:lpstr>
      <vt:lpstr>VIH y Sida</vt:lpstr>
      <vt:lpstr>¿Qué es el Virus de Inmunodeficiencia Humana?</vt:lpstr>
      <vt:lpstr>¿Cómo se transmite?</vt:lpstr>
      <vt:lpstr>¿Cómo NO se transmite?</vt:lpstr>
      <vt:lpstr>Adherencia a la TARV</vt:lpstr>
      <vt:lpstr>Discriminación</vt:lpstr>
      <vt:lpstr>Discriminación</vt:lpstr>
      <vt:lpstr>Familia y VIH</vt:lpstr>
      <vt:lpstr>¿Cómo prevenir la transmisión?</vt:lpstr>
      <vt:lpstr>¿Cómo saber si tengo VIH?</vt:lpstr>
      <vt:lpstr>Más información y contactos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VIH y Sida</dc:title>
  <dc:creator>EEE</dc:creator>
  <cp:lastModifiedBy>Usuario de Windows</cp:lastModifiedBy>
  <cp:revision>5</cp:revision>
  <dcterms:created xsi:type="dcterms:W3CDTF">2017-01-28T07:12:45Z</dcterms:created>
  <dcterms:modified xsi:type="dcterms:W3CDTF">2017-10-01T16:08:51Z</dcterms:modified>
</cp:coreProperties>
</file>